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0" r:id="rId4"/>
    <p:sldId id="258" r:id="rId5"/>
    <p:sldId id="269" r:id="rId6"/>
    <p:sldId id="259" r:id="rId7"/>
    <p:sldId id="260" r:id="rId8"/>
    <p:sldId id="272" r:id="rId9"/>
    <p:sldId id="271" r:id="rId10"/>
    <p:sldId id="261" r:id="rId11"/>
    <p:sldId id="262" r:id="rId12"/>
  </p:sldIdLst>
  <p:sldSz cx="9144000" cy="6858000" type="screen4x3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6C636-94FD-44CE-9026-AF21F9FD619F}" type="datetimeFigureOut">
              <a:rPr lang="es-EC" smtClean="0"/>
              <a:t>01/11/2012</a:t>
            </a:fld>
            <a:endParaRPr lang="es-EC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7311-C484-4675-9CFF-DF70A7FD92D9}" type="slidenum">
              <a:rPr lang="es-EC" smtClean="0"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6C636-94FD-44CE-9026-AF21F9FD619F}" type="datetimeFigureOut">
              <a:rPr lang="es-EC" smtClean="0"/>
              <a:t>01/11/2012</a:t>
            </a:fld>
            <a:endParaRPr lang="es-EC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7311-C484-4675-9CFF-DF70A7FD92D9}" type="slidenum">
              <a:rPr lang="es-EC" smtClean="0"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6C636-94FD-44CE-9026-AF21F9FD619F}" type="datetimeFigureOut">
              <a:rPr lang="es-EC" smtClean="0"/>
              <a:t>01/11/2012</a:t>
            </a:fld>
            <a:endParaRPr lang="es-EC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7311-C484-4675-9CFF-DF70A7FD92D9}" type="slidenum">
              <a:rPr lang="es-EC" smtClean="0"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6C636-94FD-44CE-9026-AF21F9FD619F}" type="datetimeFigureOut">
              <a:rPr lang="es-EC" smtClean="0"/>
              <a:t>01/11/2012</a:t>
            </a:fld>
            <a:endParaRPr lang="es-EC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7311-C484-4675-9CFF-DF70A7FD92D9}" type="slidenum">
              <a:rPr lang="es-EC" smtClean="0"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6C636-94FD-44CE-9026-AF21F9FD619F}" type="datetimeFigureOut">
              <a:rPr lang="es-EC" smtClean="0"/>
              <a:t>01/11/2012</a:t>
            </a:fld>
            <a:endParaRPr lang="es-EC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7311-C484-4675-9CFF-DF70A7FD92D9}" type="slidenum">
              <a:rPr lang="es-EC" smtClean="0"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6C636-94FD-44CE-9026-AF21F9FD619F}" type="datetimeFigureOut">
              <a:rPr lang="es-EC" smtClean="0"/>
              <a:t>01/11/2012</a:t>
            </a:fld>
            <a:endParaRPr lang="es-EC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7311-C484-4675-9CFF-DF70A7FD92D9}" type="slidenum">
              <a:rPr lang="es-EC" smtClean="0"/>
              <a:t>‹Nº›</a:t>
            </a:fld>
            <a:endParaRPr lang="es-EC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6C636-94FD-44CE-9026-AF21F9FD619F}" type="datetimeFigureOut">
              <a:rPr lang="es-EC" smtClean="0"/>
              <a:t>01/11/2012</a:t>
            </a:fld>
            <a:endParaRPr lang="es-EC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7311-C484-4675-9CFF-DF70A7FD92D9}" type="slidenum">
              <a:rPr lang="es-EC" smtClean="0"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6C636-94FD-44CE-9026-AF21F9FD619F}" type="datetimeFigureOut">
              <a:rPr lang="es-EC" smtClean="0"/>
              <a:t>01/11/2012</a:t>
            </a:fld>
            <a:endParaRPr lang="es-EC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7311-C484-4675-9CFF-DF70A7FD92D9}" type="slidenum">
              <a:rPr lang="es-EC" smtClean="0"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6C636-94FD-44CE-9026-AF21F9FD619F}" type="datetimeFigureOut">
              <a:rPr lang="es-EC" smtClean="0"/>
              <a:t>01/11/2012</a:t>
            </a:fld>
            <a:endParaRPr lang="es-EC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7311-C484-4675-9CFF-DF70A7FD92D9}" type="slidenum">
              <a:rPr lang="es-EC" smtClean="0"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6C636-94FD-44CE-9026-AF21F9FD619F}" type="datetimeFigureOut">
              <a:rPr lang="es-EC" smtClean="0"/>
              <a:t>01/11/2012</a:t>
            </a:fld>
            <a:endParaRPr lang="es-EC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C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7657311-C484-4675-9CFF-DF70A7FD92D9}" type="slidenum">
              <a:rPr lang="es-EC" smtClean="0"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6C636-94FD-44CE-9026-AF21F9FD619F}" type="datetimeFigureOut">
              <a:rPr lang="es-EC" smtClean="0"/>
              <a:t>01/11/2012</a:t>
            </a:fld>
            <a:endParaRPr lang="es-EC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57311-C484-4675-9CFF-DF70A7FD92D9}" type="slidenum">
              <a:rPr lang="es-EC" smtClean="0"/>
              <a:t>‹Nº›</a:t>
            </a:fld>
            <a:endParaRPr lang="es-EC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346C636-94FD-44CE-9026-AF21F9FD619F}" type="datetimeFigureOut">
              <a:rPr lang="es-EC" smtClean="0"/>
              <a:t>01/11/2012</a:t>
            </a:fld>
            <a:endParaRPr lang="es-EC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s-EC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7657311-C484-4675-9CFF-DF70A7FD92D9}" type="slidenum">
              <a:rPr lang="es-EC" smtClean="0"/>
              <a:t>‹Nº›</a:t>
            </a:fld>
            <a:endParaRPr lang="es-EC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ece.fin.ec/" TargetMode="External"/><Relationship Id="rId2" Type="http://schemas.openxmlformats.org/officeDocument/2006/relationships/hyperlink" Target="http://www.bantaba.ehu.es/formarse/ficheros/view/Exposici%C3%B3n_2_Sesi%C3%B3n_1.pdf?revision_id=34450&amp;package_id=3441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egundageneracion.wordpress.com/multicultura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 rot="19140000">
            <a:off x="327719" y="502989"/>
            <a:ext cx="5648623" cy="2563743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s-EC" sz="4400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Multiculturalidad</a:t>
            </a:r>
            <a:endParaRPr lang="es-EC" sz="4400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C" dirty="0" smtClean="0">
                <a:latin typeface="Lao UI" pitchFamily="34" charset="0"/>
                <a:cs typeface="Lao UI" pitchFamily="34" charset="0"/>
              </a:rPr>
              <a:t>La mejor cultura son tus raíces</a:t>
            </a:r>
            <a:endParaRPr lang="es-EC" dirty="0">
              <a:latin typeface="Lao UI" pitchFamily="34" charset="0"/>
              <a:cs typeface="Lao UI" pitchFamily="34" charset="0"/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12976"/>
            <a:ext cx="4032448" cy="2922600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102333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z="32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recomendaciones</a:t>
            </a:r>
            <a:endParaRPr lang="es-EC" sz="3200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608" y="980728"/>
            <a:ext cx="7300292" cy="3699749"/>
          </a:xfrm>
        </p:spPr>
        <p:txBody>
          <a:bodyPr>
            <a:noAutofit/>
          </a:bodyPr>
          <a:lstStyle/>
          <a:p>
            <a:pPr algn="just">
              <a:buBlip>
                <a:blip r:embed="rId2"/>
              </a:buBlip>
            </a:pPr>
            <a:r>
              <a:rPr lang="es-EC" sz="2400" b="0" dirty="0" smtClean="0">
                <a:latin typeface="Comic Sans MS" pitchFamily="66" charset="0"/>
              </a:rPr>
              <a:t>Debemos aprender a convivir con todas las personas sin importar razas, culturas, nacionalidades, sin excluir a nadie .</a:t>
            </a:r>
          </a:p>
          <a:p>
            <a:pPr algn="just">
              <a:buBlip>
                <a:blip r:embed="rId2"/>
              </a:buBlip>
            </a:pPr>
            <a:r>
              <a:rPr lang="es-EC" sz="2400" b="0" dirty="0" smtClean="0">
                <a:latin typeface="Comic Sans MS" pitchFamily="66" charset="0"/>
              </a:rPr>
              <a:t>Adoptar </a:t>
            </a:r>
            <a:r>
              <a:rPr lang="es-EC" sz="2400" b="0" dirty="0">
                <a:latin typeface="Comic Sans MS" pitchFamily="66" charset="0"/>
              </a:rPr>
              <a:t>una actitud de apertura hacia otros modelos </a:t>
            </a:r>
            <a:r>
              <a:rPr lang="es-EC" sz="2400" b="0" dirty="0" smtClean="0">
                <a:latin typeface="Comic Sans MS" pitchFamily="66" charset="0"/>
              </a:rPr>
              <a:t>culturales</a:t>
            </a:r>
          </a:p>
          <a:p>
            <a:pPr algn="just">
              <a:buBlip>
                <a:blip r:embed="rId2"/>
              </a:buBlip>
            </a:pPr>
            <a:r>
              <a:rPr lang="es-EC" sz="2400" b="0" dirty="0" smtClean="0">
                <a:latin typeface="Comic Sans MS" pitchFamily="66" charset="0"/>
              </a:rPr>
              <a:t>Ejercer </a:t>
            </a:r>
            <a:r>
              <a:rPr lang="es-EC" sz="2400" b="0" dirty="0">
                <a:latin typeface="Comic Sans MS" pitchFamily="66" charset="0"/>
              </a:rPr>
              <a:t>la crítica constructiva con las otras culturas y con la </a:t>
            </a:r>
            <a:r>
              <a:rPr lang="es-EC" sz="2400" b="0" dirty="0" smtClean="0">
                <a:latin typeface="Comic Sans MS" pitchFamily="66" charset="0"/>
              </a:rPr>
              <a:t>propia</a:t>
            </a:r>
          </a:p>
          <a:p>
            <a:pPr algn="just">
              <a:buBlip>
                <a:blip r:embed="rId2"/>
              </a:buBlip>
            </a:pPr>
            <a:r>
              <a:rPr lang="es-EC" sz="2400" b="0" dirty="0" smtClean="0">
                <a:latin typeface="Comic Sans MS" pitchFamily="66" charset="0"/>
              </a:rPr>
              <a:t>Intentar </a:t>
            </a:r>
            <a:r>
              <a:rPr lang="es-EC" sz="2400" b="0" dirty="0">
                <a:latin typeface="Comic Sans MS" pitchFamily="66" charset="0"/>
              </a:rPr>
              <a:t>mantener una posición objetiva y no dejarse llevar por los estereotipos culturales evitará que surjan y se consoliden conflictos.</a:t>
            </a:r>
          </a:p>
        </p:txBody>
      </p:sp>
      <p:pic>
        <p:nvPicPr>
          <p:cNvPr id="9218" name="Picture 2" descr="C:\Users\Samy\Documents\hippie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922932" cy="139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23974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bibliografía</a:t>
            </a:r>
            <a:endParaRPr lang="es-EC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dirty="0">
                <a:hlinkClick r:id="rId2"/>
              </a:rPr>
              <a:t>http://</a:t>
            </a:r>
            <a:r>
              <a:rPr lang="es-EC" dirty="0" smtClean="0">
                <a:hlinkClick r:id="rId2"/>
              </a:rPr>
              <a:t>www.bantaba.ehu.es/formarse/ficheros/view/Exposici%C3%B3n_2_Sesi%C3%B3n_1.pdf?revision_id=34450&amp;package_id=34415</a:t>
            </a:r>
            <a:endParaRPr lang="es-EC" dirty="0" smtClean="0"/>
          </a:p>
          <a:p>
            <a:endParaRPr lang="es-EC" dirty="0" smtClean="0">
              <a:hlinkClick r:id="rId3"/>
            </a:endParaRPr>
          </a:p>
          <a:p>
            <a:r>
              <a:rPr lang="es-EC" dirty="0" smtClean="0">
                <a:hlinkClick r:id="rId3"/>
              </a:rPr>
              <a:t>http</a:t>
            </a:r>
            <a:r>
              <a:rPr lang="es-EC" dirty="0">
                <a:hlinkClick r:id="rId3"/>
              </a:rPr>
              <a:t>://www.iece.fin.ec</a:t>
            </a:r>
            <a:r>
              <a:rPr lang="es-EC" dirty="0" smtClean="0">
                <a:hlinkClick r:id="rId3"/>
              </a:rPr>
              <a:t>/</a:t>
            </a:r>
            <a:endParaRPr lang="es-EC" dirty="0" smtClean="0"/>
          </a:p>
          <a:p>
            <a:endParaRPr lang="es-EC" dirty="0"/>
          </a:p>
          <a:p>
            <a:r>
              <a:rPr lang="es-EC" dirty="0">
                <a:hlinkClick r:id="rId4"/>
              </a:rPr>
              <a:t>http://segundageneracion.wordpress.com/multicultura</a:t>
            </a:r>
            <a:r>
              <a:rPr lang="es-EC" dirty="0" smtClean="0">
                <a:hlinkClick r:id="rId4"/>
              </a:rPr>
              <a:t>/</a:t>
            </a:r>
            <a:endParaRPr lang="es-EC" dirty="0" smtClean="0"/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29527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548680"/>
            <a:ext cx="7520940" cy="548640"/>
          </a:xfrm>
        </p:spPr>
        <p:txBody>
          <a:bodyPr/>
          <a:lstStyle/>
          <a:p>
            <a:r>
              <a:rPr lang="es-EC" sz="2000" b="1" dirty="0" smtClean="0">
                <a:latin typeface="Comic Sans MS" pitchFamily="66" charset="0"/>
              </a:rPr>
              <a:t>     TEMA:</a:t>
            </a:r>
            <a:r>
              <a:rPr lang="es-EC" dirty="0" smtClean="0">
                <a:latin typeface="Comic Sans MS" pitchFamily="66" charset="0"/>
              </a:rPr>
              <a:t/>
            </a:r>
            <a:br>
              <a:rPr lang="es-EC" dirty="0" smtClean="0">
                <a:latin typeface="Comic Sans MS" pitchFamily="66" charset="0"/>
              </a:rPr>
            </a:br>
            <a:r>
              <a:rPr lang="es-EC" dirty="0" smtClean="0">
                <a:latin typeface="Comic Sans MS" pitchFamily="66" charset="0"/>
              </a:rPr>
              <a:t>                </a:t>
            </a:r>
            <a:r>
              <a:rPr lang="es-EC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Multiculturalidad</a:t>
            </a:r>
            <a:endParaRPr lang="es-EC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2960" y="1412776"/>
            <a:ext cx="7520940" cy="3888432"/>
          </a:xfrm>
        </p:spPr>
        <p:txBody>
          <a:bodyPr>
            <a:normAutofit/>
          </a:bodyPr>
          <a:lstStyle/>
          <a:p>
            <a:r>
              <a:rPr lang="es-EC" sz="1800" dirty="0" smtClean="0">
                <a:latin typeface="Comic Sans MS" pitchFamily="66" charset="0"/>
              </a:rPr>
              <a:t>Integrantes: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000" b="0" i="1" dirty="0" smtClean="0">
                <a:latin typeface="Comic Sans MS" pitchFamily="66" charset="0"/>
                <a:ea typeface="Calibri"/>
                <a:cs typeface="Times New Roman"/>
              </a:rPr>
              <a:t>                      </a:t>
            </a:r>
            <a:r>
              <a:rPr lang="es-ES" sz="2000" b="0" i="1" dirty="0" smtClean="0">
                <a:ea typeface="Calibri"/>
                <a:cs typeface="Times New Roman"/>
              </a:rPr>
              <a:t>Armijos </a:t>
            </a:r>
            <a:r>
              <a:rPr lang="es-ES" sz="2000" b="0" i="1" dirty="0" err="1" smtClean="0">
                <a:ea typeface="Calibri"/>
                <a:cs typeface="Times New Roman"/>
              </a:rPr>
              <a:t>Pachar</a:t>
            </a:r>
            <a:r>
              <a:rPr lang="es-ES" sz="2000" b="0" i="1" dirty="0" smtClean="0">
                <a:ea typeface="Calibri"/>
                <a:cs typeface="Times New Roman"/>
              </a:rPr>
              <a:t> </a:t>
            </a:r>
            <a:r>
              <a:rPr lang="es-ES" sz="2000" b="0" i="1" dirty="0">
                <a:ea typeface="Calibri"/>
                <a:cs typeface="Times New Roman"/>
              </a:rPr>
              <a:t>Erwin</a:t>
            </a:r>
            <a:endParaRPr lang="es-EC" sz="2000" b="0" i="1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000" b="0" i="1" dirty="0">
                <a:ea typeface="Calibri"/>
                <a:cs typeface="Times New Roman"/>
              </a:rPr>
              <a:t>                     Espinoza Santos Catherine</a:t>
            </a:r>
            <a:endParaRPr lang="es-EC" sz="2000" b="0" i="1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000" b="0" i="1" dirty="0">
                <a:ea typeface="Calibri"/>
                <a:cs typeface="Times New Roman"/>
              </a:rPr>
              <a:t>                     Espinoza Santos </a:t>
            </a:r>
            <a:r>
              <a:rPr lang="es-ES" sz="2000" b="0" i="1" dirty="0" err="1">
                <a:ea typeface="Calibri"/>
                <a:cs typeface="Times New Roman"/>
              </a:rPr>
              <a:t>Nathaly</a:t>
            </a:r>
            <a:endParaRPr lang="es-EC" sz="2000" b="0" i="1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000" b="0" i="1" dirty="0">
                <a:ea typeface="Calibri"/>
                <a:cs typeface="Times New Roman"/>
              </a:rPr>
              <a:t>                     Gordillo </a:t>
            </a:r>
            <a:r>
              <a:rPr lang="es-ES" sz="2000" b="0" i="1" dirty="0" err="1">
                <a:ea typeface="Calibri"/>
                <a:cs typeface="Times New Roman"/>
              </a:rPr>
              <a:t>Alarcon</a:t>
            </a:r>
            <a:r>
              <a:rPr lang="es-ES" sz="2000" b="0" i="1" dirty="0">
                <a:ea typeface="Calibri"/>
                <a:cs typeface="Times New Roman"/>
              </a:rPr>
              <a:t> Rossana</a:t>
            </a:r>
            <a:endParaRPr lang="es-EC" sz="2000" b="0" i="1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000" b="0" i="1" dirty="0">
                <a:ea typeface="Calibri"/>
                <a:cs typeface="Times New Roman"/>
              </a:rPr>
              <a:t>       </a:t>
            </a:r>
            <a:r>
              <a:rPr lang="es-ES" sz="2000" b="0" i="1" dirty="0" smtClean="0">
                <a:ea typeface="Calibri"/>
                <a:cs typeface="Times New Roman"/>
              </a:rPr>
              <a:t>              </a:t>
            </a:r>
            <a:r>
              <a:rPr lang="es-ES" sz="2000" b="0" i="1" dirty="0" err="1" smtClean="0">
                <a:ea typeface="Calibri"/>
                <a:cs typeface="Times New Roman"/>
              </a:rPr>
              <a:t>Gonzabay</a:t>
            </a:r>
            <a:r>
              <a:rPr lang="es-ES" sz="2000" b="0" i="1" dirty="0" smtClean="0">
                <a:ea typeface="Calibri"/>
                <a:cs typeface="Times New Roman"/>
              </a:rPr>
              <a:t> </a:t>
            </a:r>
            <a:r>
              <a:rPr lang="es-ES" sz="2000" b="0" i="1" dirty="0" err="1">
                <a:ea typeface="Calibri"/>
                <a:cs typeface="Times New Roman"/>
              </a:rPr>
              <a:t>Gonzabay</a:t>
            </a:r>
            <a:r>
              <a:rPr lang="es-ES" sz="2000" b="0" i="1" dirty="0">
                <a:ea typeface="Calibri"/>
                <a:cs typeface="Times New Roman"/>
              </a:rPr>
              <a:t> </a:t>
            </a:r>
            <a:r>
              <a:rPr lang="es-ES" sz="2000" b="0" i="1" dirty="0" smtClean="0">
                <a:ea typeface="Calibri"/>
                <a:cs typeface="Times New Roman"/>
              </a:rPr>
              <a:t>John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000" b="0" i="1" dirty="0">
                <a:ea typeface="Calibri"/>
                <a:cs typeface="Times New Roman"/>
              </a:rPr>
              <a:t> </a:t>
            </a:r>
            <a:r>
              <a:rPr lang="es-ES" sz="2000" b="0" i="1" dirty="0" smtClean="0">
                <a:ea typeface="Calibri"/>
                <a:cs typeface="Times New Roman"/>
              </a:rPr>
              <a:t>                     Ledesma Guerrero Priscila</a:t>
            </a:r>
            <a:endParaRPr lang="es-EC" sz="2000" b="0" i="1" dirty="0">
              <a:ea typeface="Calibri"/>
              <a:cs typeface="Times New Roman"/>
            </a:endParaRPr>
          </a:p>
          <a:p>
            <a:endParaRPr lang="es-EC" dirty="0"/>
          </a:p>
        </p:txBody>
      </p:sp>
      <p:pic>
        <p:nvPicPr>
          <p:cNvPr id="1027" name="Picture 3" descr="C:\Users\Samy\Documents\hippies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4" y="0"/>
            <a:ext cx="1055742" cy="152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82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contenido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501008"/>
            <a:ext cx="3200400" cy="2808312"/>
          </a:xfrm>
          <a:prstGeom prst="rect">
            <a:avLst/>
          </a:prstGeom>
          <a:ln>
            <a:noFill/>
          </a:ln>
          <a:effectLst>
            <a:glow rad="228600">
              <a:srgbClr val="FFFF00">
                <a:alpha val="40000"/>
              </a:srgb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580" y="1889301"/>
            <a:ext cx="3612403" cy="2404828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695088"/>
          </a:xfrm>
        </p:spPr>
        <p:txBody>
          <a:bodyPr/>
          <a:lstStyle/>
          <a:p>
            <a:pPr marL="342900" lvl="0" indent="-342900">
              <a:spcBef>
                <a:spcPts val="800"/>
              </a:spcBef>
            </a:pPr>
            <a:r>
              <a:rPr lang="es-EC" sz="2400" cap="none" dirty="0" smtClean="0">
                <a:solidFill>
                  <a:prstClr val="black"/>
                </a:solidFill>
                <a:latin typeface="Comic Sans MS" pitchFamily="66" charset="0"/>
                <a:ea typeface="Calibri"/>
                <a:cs typeface="Times New Roman"/>
              </a:rPr>
              <a:t>    </a:t>
            </a:r>
            <a:r>
              <a:rPr lang="es-EC" sz="2400" cap="none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rPr>
              <a:t>La </a:t>
            </a:r>
            <a:r>
              <a:rPr lang="es-EC" sz="2400" cap="none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rPr>
              <a:t>educación, como la luz del sol, puede y debe </a:t>
            </a:r>
            <a:r>
              <a:rPr lang="es-EC" sz="2400" cap="none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rPr>
              <a:t>              llegar </a:t>
            </a:r>
            <a:r>
              <a:rPr lang="es-EC" sz="2400" cap="none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rPr>
              <a:t>a todos.</a:t>
            </a:r>
            <a:r>
              <a:rPr lang="es-EC" sz="2200" cap="none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rPr>
              <a:t/>
            </a:r>
            <a:br>
              <a:rPr lang="es-EC" sz="2200" cap="none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rPr>
            </a:br>
            <a:endParaRPr lang="es-EC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050" name="Picture 2" descr="C:\Users\Samy\Documents\hippies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29816" cy="1370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77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                              </a:t>
            </a:r>
            <a:r>
              <a:rPr lang="es-EC" sz="36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</a:t>
            </a:r>
            <a:endParaRPr lang="es-EC" sz="3600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2960" y="1100628"/>
            <a:ext cx="7349440" cy="3408491"/>
          </a:xfrm>
        </p:spPr>
        <p:txBody>
          <a:bodyPr>
            <a:normAutofit/>
          </a:bodyPr>
          <a:lstStyle/>
          <a:p>
            <a:endParaRPr lang="es-EC" sz="2400" dirty="0" smtClean="0">
              <a:ea typeface="Calibri"/>
              <a:cs typeface="Times New Roman"/>
            </a:endParaRPr>
          </a:p>
          <a:p>
            <a:pPr marL="0" indent="0"/>
            <a:r>
              <a:rPr lang="es-EC" sz="2000" dirty="0" smtClean="0">
                <a:latin typeface="Comic Sans MS" pitchFamily="66" charset="0"/>
                <a:ea typeface="Calibri"/>
                <a:cs typeface="Times New Roman"/>
              </a:rPr>
              <a:t>Objetivo General </a:t>
            </a:r>
          </a:p>
          <a:p>
            <a:pPr>
              <a:buBlip>
                <a:blip r:embed="rId2"/>
              </a:buBlip>
            </a:pPr>
            <a:r>
              <a:rPr lang="es-EC" sz="2000" b="0" dirty="0" smtClean="0">
                <a:latin typeface="Comic Sans MS" pitchFamily="66" charset="0"/>
                <a:ea typeface="Calibri"/>
                <a:cs typeface="Times New Roman"/>
              </a:rPr>
              <a:t>Promover la cultura en el entorno universitario.</a:t>
            </a:r>
          </a:p>
          <a:p>
            <a:endParaRPr lang="es-EC" sz="2000" b="0" dirty="0" smtClean="0">
              <a:latin typeface="Comic Sans MS" pitchFamily="66" charset="0"/>
              <a:ea typeface="Calibri"/>
              <a:cs typeface="Times New Roman"/>
            </a:endParaRPr>
          </a:p>
          <a:p>
            <a:pPr marL="0" indent="0"/>
            <a:r>
              <a:rPr lang="es-EC" sz="2000" dirty="0" smtClean="0">
                <a:latin typeface="Comic Sans MS" pitchFamily="66" charset="0"/>
                <a:ea typeface="Calibri"/>
                <a:cs typeface="Times New Roman"/>
              </a:rPr>
              <a:t>Objetivos Específicos </a:t>
            </a:r>
          </a:p>
          <a:p>
            <a:pPr>
              <a:buBlip>
                <a:blip r:embed="rId2"/>
              </a:buBlip>
            </a:pPr>
            <a:r>
              <a:rPr lang="es-EC" sz="2000" b="0" dirty="0">
                <a:latin typeface="Comic Sans MS" pitchFamily="66" charset="0"/>
                <a:ea typeface="Calibri"/>
                <a:cs typeface="Times New Roman"/>
              </a:rPr>
              <a:t>T</a:t>
            </a:r>
            <a:r>
              <a:rPr lang="es-EC" sz="2000" b="0" dirty="0" smtClean="0">
                <a:latin typeface="Comic Sans MS" pitchFamily="66" charset="0"/>
                <a:ea typeface="Calibri"/>
                <a:cs typeface="Times New Roman"/>
              </a:rPr>
              <a:t>ener una buena convivencia entre los estudiantes.</a:t>
            </a:r>
          </a:p>
          <a:p>
            <a:pPr>
              <a:buBlip>
                <a:blip r:embed="rId2"/>
              </a:buBlip>
            </a:pPr>
            <a:r>
              <a:rPr lang="es-EC" sz="2000" b="0" dirty="0" smtClean="0">
                <a:latin typeface="Comic Sans MS" pitchFamily="66" charset="0"/>
                <a:ea typeface="Calibri"/>
                <a:cs typeface="Times New Roman"/>
              </a:rPr>
              <a:t>Crear un ambiente de confianza y tranquilidad</a:t>
            </a:r>
            <a:r>
              <a:rPr lang="es-EC" sz="2400" b="0" dirty="0" smtClean="0">
                <a:ea typeface="Calibri"/>
                <a:cs typeface="Times New Roman"/>
              </a:rPr>
              <a:t>.</a:t>
            </a:r>
          </a:p>
          <a:p>
            <a:pPr>
              <a:buBlip>
                <a:blip r:embed="rId2"/>
              </a:buBlip>
            </a:pPr>
            <a:endParaRPr lang="es-EC" sz="2400" dirty="0" smtClean="0">
              <a:ea typeface="Calibri"/>
              <a:cs typeface="Times New Roman"/>
            </a:endParaRPr>
          </a:p>
        </p:txBody>
      </p:sp>
      <p:pic>
        <p:nvPicPr>
          <p:cNvPr id="3074" name="Picture 2" descr="C:\Users\Samy\Documents\hippie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64096" cy="1274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19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65464" cy="686976"/>
          </a:xfrm>
        </p:spPr>
        <p:txBody>
          <a:bodyPr/>
          <a:lstStyle/>
          <a:p>
            <a:endParaRPr lang="es-EC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2960" y="2060848"/>
            <a:ext cx="7520940" cy="2619629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es-EC" sz="8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Marco Teórico</a:t>
            </a:r>
            <a:endParaRPr lang="es-EC" sz="8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:\Users\Samy\Documents\hippies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64096" cy="130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02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975008"/>
          </a:xfrm>
        </p:spPr>
        <p:txBody>
          <a:bodyPr/>
          <a:lstStyle/>
          <a:p>
            <a:r>
              <a:rPr lang="es-EC" dirty="0" smtClean="0">
                <a:solidFill>
                  <a:srgbClr val="FFC000"/>
                </a:solidFill>
              </a:rPr>
              <a:t>             </a:t>
            </a:r>
            <a:r>
              <a:rPr lang="es-EC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¿qué es la multiculturalidad?</a:t>
            </a:r>
            <a:br>
              <a:rPr lang="es-EC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C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60" y="1196752"/>
            <a:ext cx="7992888" cy="4032448"/>
          </a:xfrm>
        </p:spPr>
        <p:txBody>
          <a:bodyPr>
            <a:noAutofit/>
          </a:bodyPr>
          <a:lstStyle/>
          <a:p>
            <a:pPr lvl="0" algn="just"/>
            <a:r>
              <a:rPr lang="es-EC" sz="2400" b="0" dirty="0" smtClean="0">
                <a:latin typeface="Comic Sans MS" pitchFamily="66" charset="0"/>
              </a:rPr>
              <a:t>     Significa la existencia </a:t>
            </a:r>
            <a:r>
              <a:rPr lang="es-EC" sz="2400" b="0" dirty="0">
                <a:latin typeface="Comic Sans MS" pitchFamily="66" charset="0"/>
              </a:rPr>
              <a:t>de diferentes culturas en un mismo espacio geográfico y </a:t>
            </a:r>
            <a:r>
              <a:rPr lang="es-EC" sz="2400" b="0" dirty="0" smtClean="0">
                <a:latin typeface="Comic Sans MS" pitchFamily="66" charset="0"/>
              </a:rPr>
              <a:t>social</a:t>
            </a:r>
            <a:r>
              <a:rPr lang="es-EC" sz="2400" b="0" dirty="0">
                <a:latin typeface="Comic Sans MS" pitchFamily="66" charset="0"/>
              </a:rPr>
              <a:t>,</a:t>
            </a:r>
            <a:r>
              <a:rPr lang="es-EC" sz="2400" b="0" dirty="0" smtClean="0">
                <a:latin typeface="Comic Sans MS" pitchFamily="66" charset="0"/>
              </a:rPr>
              <a:t> estas </a:t>
            </a:r>
            <a:r>
              <a:rPr lang="es-EC" sz="2400" b="0" dirty="0">
                <a:latin typeface="Comic Sans MS" pitchFamily="66" charset="0"/>
              </a:rPr>
              <a:t>culturas </a:t>
            </a:r>
            <a:r>
              <a:rPr lang="es-EC" sz="2400" b="0" dirty="0" smtClean="0">
                <a:latin typeface="Comic Sans MS" pitchFamily="66" charset="0"/>
              </a:rPr>
              <a:t>habitan </a:t>
            </a:r>
            <a:r>
              <a:rPr lang="es-EC" sz="2400" b="0" dirty="0">
                <a:latin typeface="Comic Sans MS" pitchFamily="66" charset="0"/>
              </a:rPr>
              <a:t>pero influyen poco las unas sobre las otras y no suelen </a:t>
            </a:r>
            <a:r>
              <a:rPr lang="es-EC" sz="2400" b="0" dirty="0" smtClean="0">
                <a:latin typeface="Comic Sans MS" pitchFamily="66" charset="0"/>
              </a:rPr>
              <a:t>ser permeables </a:t>
            </a:r>
            <a:r>
              <a:rPr lang="es-EC" sz="2400" b="0" dirty="0">
                <a:latin typeface="Comic Sans MS" pitchFamily="66" charset="0"/>
              </a:rPr>
              <a:t>a las demás</a:t>
            </a:r>
            <a:r>
              <a:rPr lang="es-EC" sz="2400" b="0" dirty="0" smtClean="0">
                <a:latin typeface="Comic Sans MS" pitchFamily="66" charset="0"/>
              </a:rPr>
              <a:t>.</a:t>
            </a:r>
            <a:r>
              <a:rPr lang="es-EC" sz="2400" b="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es-EC" sz="2400" b="0" dirty="0" smtClean="0">
                <a:solidFill>
                  <a:prstClr val="black"/>
                </a:solidFill>
                <a:latin typeface="Comic Sans MS" pitchFamily="66" charset="0"/>
              </a:rPr>
              <a:t>La </a:t>
            </a:r>
            <a:r>
              <a:rPr lang="es-EC" sz="2400" b="0" dirty="0">
                <a:solidFill>
                  <a:prstClr val="black"/>
                </a:solidFill>
                <a:latin typeface="Comic Sans MS" pitchFamily="66" charset="0"/>
              </a:rPr>
              <a:t>sociedad de </a:t>
            </a:r>
            <a:r>
              <a:rPr lang="es-EC" sz="2400" b="0" dirty="0" smtClean="0">
                <a:solidFill>
                  <a:prstClr val="black"/>
                </a:solidFill>
                <a:latin typeface="Comic Sans MS" pitchFamily="66" charset="0"/>
              </a:rPr>
              <a:t>acogida suele </a:t>
            </a:r>
            <a:r>
              <a:rPr lang="es-EC" sz="2400" b="0" dirty="0">
                <a:solidFill>
                  <a:prstClr val="black"/>
                </a:solidFill>
                <a:latin typeface="Comic Sans MS" pitchFamily="66" charset="0"/>
              </a:rPr>
              <a:t>establecer jerarquías legales y sociales que colocan  a los otros grupos en inferioridad de condiciones, lo que lleva al conflicto, al menosprecio</a:t>
            </a:r>
            <a:r>
              <a:rPr lang="es-EC" sz="2400" b="0" dirty="0" smtClean="0">
                <a:solidFill>
                  <a:prstClr val="black"/>
                </a:solidFill>
                <a:latin typeface="Comic Sans MS" pitchFamily="66" charset="0"/>
              </a:rPr>
              <a:t>, </a:t>
            </a:r>
            <a:r>
              <a:rPr lang="es-EC" sz="2400" b="0" dirty="0">
                <a:solidFill>
                  <a:prstClr val="black"/>
                </a:solidFill>
                <a:latin typeface="Comic Sans MS" pitchFamily="66" charset="0"/>
              </a:rPr>
              <a:t>y prejuicios dificultando la convivencia </a:t>
            </a:r>
            <a:r>
              <a:rPr lang="es-EC" sz="2400" b="0" dirty="0" smtClean="0">
                <a:solidFill>
                  <a:prstClr val="black"/>
                </a:solidFill>
                <a:latin typeface="Comic Sans MS" pitchFamily="66" charset="0"/>
              </a:rPr>
              <a:t>social. </a:t>
            </a:r>
            <a:endParaRPr lang="es-EC" sz="2400" dirty="0">
              <a:solidFill>
                <a:prstClr val="black"/>
              </a:solidFill>
            </a:endParaRPr>
          </a:p>
          <a:p>
            <a:pPr algn="just"/>
            <a:r>
              <a:rPr lang="es-EC" sz="2000" b="0" dirty="0" smtClean="0">
                <a:latin typeface="Comic Sans MS" pitchFamily="66" charset="0"/>
              </a:rPr>
              <a:t> </a:t>
            </a:r>
            <a:endParaRPr lang="es-EC" sz="2000" b="0" dirty="0">
              <a:latin typeface="Comic Sans MS" pitchFamily="66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1" y="4419286"/>
            <a:ext cx="3312368" cy="2250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C:\Users\Samy\Documents\hippie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" cy="130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81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 </a:t>
            </a:r>
            <a:endParaRPr lang="es-EC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822960" y="476672"/>
            <a:ext cx="7520940" cy="4536504"/>
          </a:xfrm>
        </p:spPr>
        <p:txBody>
          <a:bodyPr>
            <a:normAutofit/>
          </a:bodyPr>
          <a:lstStyle/>
          <a:p>
            <a:pPr algn="ctr"/>
            <a:r>
              <a:rPr lang="es-EC" sz="4000" i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CARACTERISTICAS</a:t>
            </a:r>
            <a:r>
              <a:rPr lang="es-EC" sz="2800" dirty="0" smtClean="0">
                <a:latin typeface="Comic Sans MS" pitchFamily="66" charset="0"/>
              </a:rPr>
              <a:t> </a:t>
            </a:r>
            <a:r>
              <a:rPr lang="es-EC" sz="1400" dirty="0" smtClean="0">
                <a:latin typeface="Comic Sans MS" pitchFamily="66" charset="0"/>
              </a:rPr>
              <a:t> </a:t>
            </a:r>
          </a:p>
          <a:p>
            <a:pPr algn="ctr"/>
            <a:endParaRPr lang="es-EC" sz="1400" dirty="0" smtClean="0">
              <a:latin typeface="Comic Sans MS" pitchFamily="66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es-EC" sz="1800" b="0" dirty="0">
                <a:latin typeface="Comic Sans MS" pitchFamily="66" charset="0"/>
              </a:rPr>
              <a:t>La multiculturalidad se entiende básicamente como la coexistencia de </a:t>
            </a:r>
            <a:r>
              <a:rPr lang="es-EC" sz="1800" b="0" dirty="0" smtClean="0">
                <a:latin typeface="Comic Sans MS" pitchFamily="66" charset="0"/>
              </a:rPr>
              <a:t>diversas culturas </a:t>
            </a:r>
            <a:r>
              <a:rPr lang="es-EC" sz="1800" b="0" dirty="0">
                <a:latin typeface="Comic Sans MS" pitchFamily="66" charset="0"/>
              </a:rPr>
              <a:t>en un </a:t>
            </a:r>
            <a:r>
              <a:rPr lang="es-EC" sz="1800" b="0" dirty="0" smtClean="0">
                <a:latin typeface="Comic Sans MS" pitchFamily="66" charset="0"/>
              </a:rPr>
              <a:t>mismo territorio.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s-EC" sz="1800" b="0" dirty="0">
                <a:latin typeface="Comic Sans MS" pitchFamily="66" charset="0"/>
              </a:rPr>
              <a:t> </a:t>
            </a:r>
            <a:r>
              <a:rPr lang="es-EC" sz="1800" b="0" dirty="0" smtClean="0">
                <a:latin typeface="Comic Sans MS" pitchFamily="66" charset="0"/>
              </a:rPr>
              <a:t>Representa </a:t>
            </a:r>
            <a:r>
              <a:rPr lang="es-EC" sz="1800" b="0" dirty="0">
                <a:latin typeface="Comic Sans MS" pitchFamily="66" charset="0"/>
              </a:rPr>
              <a:t>en si misma la diversidad y esa diversidad es la que puede permitir construir colectivamente un mundo mucho más habitable que hace tiempo que dejó de ser deseable para </a:t>
            </a:r>
            <a:r>
              <a:rPr lang="es-EC" sz="1800" b="0" dirty="0" smtClean="0">
                <a:latin typeface="Comic Sans MS" pitchFamily="66" charset="0"/>
              </a:rPr>
              <a:t>hacerse necesario.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s-EC" sz="1800" b="0" dirty="0">
                <a:latin typeface="Comic Sans MS" pitchFamily="66" charset="0"/>
              </a:rPr>
              <a:t> </a:t>
            </a:r>
            <a:r>
              <a:rPr lang="es-EC" sz="1800" b="0" dirty="0" smtClean="0">
                <a:latin typeface="Comic Sans MS" pitchFamily="66" charset="0"/>
              </a:rPr>
              <a:t>Identidades que deben </a:t>
            </a:r>
            <a:r>
              <a:rPr lang="es-EC" sz="1800" b="0" dirty="0">
                <a:latin typeface="Comic Sans MS" pitchFamily="66" charset="0"/>
              </a:rPr>
              <a:t>ser vistas como algo que no es fijo, si no que todo el tiempo cambia</a:t>
            </a:r>
            <a:r>
              <a:rPr lang="es-EC" sz="1800" b="0" dirty="0" smtClean="0">
                <a:latin typeface="Comic Sans MS" pitchFamily="66" charset="0"/>
              </a:rPr>
              <a:t>.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s-EC" sz="1800" b="0" dirty="0">
                <a:latin typeface="Comic Sans MS" pitchFamily="66" charset="0"/>
              </a:rPr>
              <a:t> G</a:t>
            </a:r>
            <a:r>
              <a:rPr lang="es-EC" sz="1800" b="0" dirty="0" smtClean="0">
                <a:latin typeface="Comic Sans MS" pitchFamily="66" charset="0"/>
              </a:rPr>
              <a:t>eneralmente </a:t>
            </a:r>
            <a:r>
              <a:rPr lang="es-EC" sz="1800" b="0" dirty="0">
                <a:latin typeface="Comic Sans MS" pitchFamily="66" charset="0"/>
              </a:rPr>
              <a:t>no se trata sólo de diversidad, si no que sobre una diversidad que está organizada según la etnicidad.</a:t>
            </a:r>
            <a:endParaRPr lang="es-EC" sz="1800" b="0" dirty="0" smtClean="0">
              <a:latin typeface="Comic Sans MS" pitchFamily="66" charset="0"/>
            </a:endParaRPr>
          </a:p>
          <a:p>
            <a:pPr marL="0" indent="0" algn="just"/>
            <a:endParaRPr lang="es-EC" b="0" dirty="0" smtClean="0">
              <a:latin typeface="Comic Sans MS" pitchFamily="66" charset="0"/>
            </a:endParaRPr>
          </a:p>
          <a:p>
            <a:pPr marL="0" indent="0" algn="just"/>
            <a:endParaRPr lang="es-EC" sz="1400" dirty="0">
              <a:latin typeface="Comic Sans MS" pitchFamily="66" charset="0"/>
            </a:endParaRPr>
          </a:p>
        </p:txBody>
      </p:sp>
      <p:pic>
        <p:nvPicPr>
          <p:cNvPr id="6146" name="Picture 2" descr="C:\Users\Samy\Documents\hippies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64096" cy="130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351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sz="half" idx="1"/>
          </p:nvPr>
        </p:nvSpPr>
        <p:spPr>
          <a:xfrm>
            <a:off x="683568" y="1097280"/>
            <a:ext cx="7344816" cy="3712464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es-EC" sz="2000" b="0" dirty="0" smtClean="0">
                <a:latin typeface="Comic Sans MS" pitchFamily="66" charset="0"/>
              </a:rPr>
              <a:t>     El Programa </a:t>
            </a:r>
            <a:r>
              <a:rPr lang="es-EC" sz="2000" b="0" dirty="0">
                <a:latin typeface="Comic Sans MS" pitchFamily="66" charset="0"/>
              </a:rPr>
              <a:t>Nacional de Becas, tiene el propósito de facilitar el acceso a la educación de los ecuatorianos y ecuatorianas, estimular el desarrollo de sus talentos, habilidades y destrezas, promover su formación, preparación y perfeccionamiento en áreas prioritarias para el desarrollo nacional y fomentar la movilidad académica y estudiantil y el intercambio cultural y de conocimientos con otros países de la región y del mundo</a:t>
            </a:r>
            <a:r>
              <a:rPr lang="es-EC" sz="2000" b="0" dirty="0" smtClean="0">
                <a:latin typeface="Comic Sans MS" pitchFamily="66" charset="0"/>
              </a:rPr>
              <a:t>.</a:t>
            </a:r>
          </a:p>
          <a:p>
            <a:pPr lvl="0" algn="just"/>
            <a:r>
              <a:rPr lang="es-EC" sz="2000" b="0" dirty="0" smtClean="0">
                <a:latin typeface="Comic Sans MS" pitchFamily="66" charset="0"/>
              </a:rPr>
              <a:t>     Gracias </a:t>
            </a:r>
            <a:r>
              <a:rPr lang="es-EC" sz="2000" b="0" dirty="0">
                <a:latin typeface="Comic Sans MS" pitchFamily="66" charset="0"/>
              </a:rPr>
              <a:t>a este programa en 5 años comprendidos desde agosto del 2008 hasta agosto del 2013, se beneficiarán 125.000 ecuatorianos y ecuatorianas a través de 6 subprogramas, con una inversión histórica </a:t>
            </a:r>
            <a:r>
              <a:rPr lang="es-EC" sz="2000" b="0" dirty="0" smtClean="0">
                <a:latin typeface="Comic Sans MS" pitchFamily="66" charset="0"/>
              </a:rPr>
              <a:t>de </a:t>
            </a:r>
          </a:p>
          <a:p>
            <a:pPr lvl="0" algn="just"/>
            <a:r>
              <a:rPr lang="es-EC" sz="2000" b="0" dirty="0">
                <a:latin typeface="Comic Sans MS" pitchFamily="66" charset="0"/>
              </a:rPr>
              <a:t> </a:t>
            </a:r>
            <a:r>
              <a:rPr lang="es-EC" sz="2000" b="0" dirty="0" smtClean="0">
                <a:latin typeface="Comic Sans MS" pitchFamily="66" charset="0"/>
              </a:rPr>
              <a:t>   $ </a:t>
            </a:r>
            <a:r>
              <a:rPr lang="es-EC" sz="2000" b="0" dirty="0">
                <a:latin typeface="Comic Sans MS" pitchFamily="66" charset="0"/>
              </a:rPr>
              <a:t>230'261.252.</a:t>
            </a:r>
          </a:p>
          <a:p>
            <a:endParaRPr lang="es-EC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545264"/>
            <a:ext cx="2779360" cy="2081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  </a:t>
            </a:r>
            <a:r>
              <a:rPr lang="es-EC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Programa nacional de becas </a:t>
            </a:r>
            <a:endParaRPr lang="es-EC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170" name="Picture 2" descr="C:\Users\Samy\Documents\hippie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906164" cy="137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96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z="36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C" sz="36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Conclusiones </a:t>
            </a:r>
            <a:endParaRPr lang="es-EC" sz="3600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5576" y="1100628"/>
            <a:ext cx="7200800" cy="3840540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s-EC" sz="2000" b="0" dirty="0" smtClean="0">
                <a:latin typeface="Comic Sans MS" pitchFamily="66" charset="0"/>
              </a:rPr>
              <a:t> </a:t>
            </a:r>
            <a:r>
              <a:rPr lang="es-EC" sz="2400" b="0" dirty="0" smtClean="0">
                <a:latin typeface="Comic Sans MS" pitchFamily="66" charset="0"/>
              </a:rPr>
              <a:t>Considerar </a:t>
            </a:r>
            <a:r>
              <a:rPr lang="es-EC" sz="2400" b="0" dirty="0">
                <a:latin typeface="Comic Sans MS" pitchFamily="66" charset="0"/>
              </a:rPr>
              <a:t>la diversidad humana, no como un </a:t>
            </a:r>
            <a:r>
              <a:rPr lang="es-EC" sz="2400" b="0" dirty="0" smtClean="0">
                <a:latin typeface="Comic Sans MS" pitchFamily="66" charset="0"/>
              </a:rPr>
              <a:t>  problema </a:t>
            </a:r>
            <a:r>
              <a:rPr lang="es-EC" sz="2400" b="0" dirty="0">
                <a:latin typeface="Comic Sans MS" pitchFamily="66" charset="0"/>
              </a:rPr>
              <a:t>sino como algo positivo </a:t>
            </a:r>
            <a:r>
              <a:rPr lang="es-EC" sz="2400" b="0" dirty="0" smtClean="0">
                <a:latin typeface="Comic Sans MS" pitchFamily="66" charset="0"/>
              </a:rPr>
              <a:t>y sobre </a:t>
            </a:r>
            <a:r>
              <a:rPr lang="es-EC" sz="2400" b="0" dirty="0">
                <a:latin typeface="Comic Sans MS" pitchFamily="66" charset="0"/>
              </a:rPr>
              <a:t>todo, como una gran oportunidad de intercambio y enriquecimiento</a:t>
            </a:r>
            <a:r>
              <a:rPr lang="es-EC" sz="2400" b="0" dirty="0" smtClean="0">
                <a:latin typeface="Comic Sans MS" pitchFamily="66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es-EC" sz="2400" b="0" dirty="0">
                <a:latin typeface="Comic Sans MS" pitchFamily="66" charset="0"/>
              </a:rPr>
              <a:t> </a:t>
            </a:r>
            <a:r>
              <a:rPr lang="es-EC" sz="2400" b="0" dirty="0" smtClean="0">
                <a:latin typeface="Comic Sans MS" pitchFamily="66" charset="0"/>
              </a:rPr>
              <a:t>En nuestro país existen universidades con gran variedad de culturas, con quienes convivimos a diario.</a:t>
            </a:r>
          </a:p>
          <a:p>
            <a:pPr algn="just">
              <a:buFont typeface="Wingdings" pitchFamily="2" charset="2"/>
              <a:buChar char="Ø"/>
            </a:pPr>
            <a:r>
              <a:rPr lang="es-EC" sz="2400" b="0" dirty="0">
                <a:latin typeface="Comic Sans MS" pitchFamily="66" charset="0"/>
              </a:rPr>
              <a:t> La educación en la interculturalidad exige la </a:t>
            </a:r>
            <a:r>
              <a:rPr lang="es-EC" sz="2400" b="0" dirty="0" smtClean="0">
                <a:latin typeface="Comic Sans MS" pitchFamily="66" charset="0"/>
              </a:rPr>
              <a:t>      participación </a:t>
            </a:r>
            <a:r>
              <a:rPr lang="es-EC" sz="2400" b="0" dirty="0">
                <a:latin typeface="Comic Sans MS" pitchFamily="66" charset="0"/>
              </a:rPr>
              <a:t>del conjunto de </a:t>
            </a:r>
            <a:r>
              <a:rPr lang="es-EC" sz="2400" b="0" dirty="0" smtClean="0">
                <a:latin typeface="Comic Sans MS" pitchFamily="66" charset="0"/>
              </a:rPr>
              <a:t>los colectivos </a:t>
            </a:r>
            <a:r>
              <a:rPr lang="es-EC" sz="2400" b="0" dirty="0">
                <a:latin typeface="Comic Sans MS" pitchFamily="66" charset="0"/>
              </a:rPr>
              <a:t>de la </a:t>
            </a:r>
            <a:r>
              <a:rPr lang="es-EC" sz="2400" b="0" dirty="0" smtClean="0">
                <a:latin typeface="Comic Sans MS" pitchFamily="66" charset="0"/>
              </a:rPr>
              <a:t>comunidad.</a:t>
            </a:r>
            <a:endParaRPr lang="es-EC" sz="2400" b="0" dirty="0">
              <a:latin typeface="Comic Sans MS" pitchFamily="66" charset="0"/>
            </a:endParaRPr>
          </a:p>
        </p:txBody>
      </p:sp>
      <p:pic>
        <p:nvPicPr>
          <p:cNvPr id="8194" name="Picture 2" descr="C:\Users\Samy\Documents\hippies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7" y="116632"/>
            <a:ext cx="889396" cy="134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91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ngulos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Á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Á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1981</TotalTime>
  <Words>518</Words>
  <Application>Microsoft Office PowerPoint</Application>
  <PresentationFormat>Presentación en pantalla (4:3)</PresentationFormat>
  <Paragraphs>49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Ángulos</vt:lpstr>
      <vt:lpstr>Multiculturalidad</vt:lpstr>
      <vt:lpstr>     TEMA:                 Multiculturalidad</vt:lpstr>
      <vt:lpstr>    La educación, como la luz del sol, puede y debe               llegar a todos. </vt:lpstr>
      <vt:lpstr>                              OBJETIVOS</vt:lpstr>
      <vt:lpstr>Presentación de PowerPoint</vt:lpstr>
      <vt:lpstr>             ¿qué es la multiculturalidad? </vt:lpstr>
      <vt:lpstr> </vt:lpstr>
      <vt:lpstr>  Programa nacional de becas </vt:lpstr>
      <vt:lpstr> Conclusiones </vt:lpstr>
      <vt:lpstr>  recomendaciones</vt:lpstr>
      <vt:lpstr>bibliografía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Multiculturalidad</dc:title>
  <dc:creator>Samy</dc:creator>
  <cp:lastModifiedBy>Samy</cp:lastModifiedBy>
  <cp:revision>32</cp:revision>
  <dcterms:created xsi:type="dcterms:W3CDTF">2012-10-31T15:09:48Z</dcterms:created>
  <dcterms:modified xsi:type="dcterms:W3CDTF">2012-11-02T00:57:41Z</dcterms:modified>
</cp:coreProperties>
</file>